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2918400" cy="438912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0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肖贺" initials="肖贺" lastIdx="1" clrIdx="0">
    <p:extLst>
      <p:ext uri="{19B8F6BF-5375-455C-9EA6-DF929625EA0E}">
        <p15:presenceInfo xmlns:p15="http://schemas.microsoft.com/office/powerpoint/2012/main" userId="6331929ce4a9ab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72"/>
    <p:restoredTop sz="94643"/>
  </p:normalViewPr>
  <p:slideViewPr>
    <p:cSldViewPr snapToObjects="1">
      <p:cViewPr>
        <p:scale>
          <a:sx n="24" d="100"/>
          <a:sy n="24" d="100"/>
        </p:scale>
        <p:origin x="3608" y="368"/>
      </p:cViewPr>
      <p:guideLst>
        <p:guide orient="horz" pos="13824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7183123"/>
            <a:ext cx="27980640" cy="1528064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23053043"/>
            <a:ext cx="24688800" cy="10596877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2018/2/8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744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2018/2/8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122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2" y="2336800"/>
            <a:ext cx="7098030" cy="3719576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2" y="2336800"/>
            <a:ext cx="20882610" cy="37195763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2018/2/8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19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2018/2/8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2735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7" y="10942333"/>
            <a:ext cx="28392120" cy="18257517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7" y="29372573"/>
            <a:ext cx="28392120" cy="9601197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2018/2/8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54757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11684000"/>
            <a:ext cx="13990320" cy="278485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11684000"/>
            <a:ext cx="13990320" cy="278485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2018/2/8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36662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336810"/>
            <a:ext cx="28392120" cy="848360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31" y="10759443"/>
            <a:ext cx="13926024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31" y="16032480"/>
            <a:ext cx="13926024" cy="23581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2" y="10759443"/>
            <a:ext cx="13994608" cy="5273037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2" y="16032480"/>
            <a:ext cx="13994608" cy="23581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2018/2/8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310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2018/2/8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51468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2018/2/8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14860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6319530"/>
            <a:ext cx="16664940" cy="311912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2018/2/8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1986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2926080"/>
            <a:ext cx="10617041" cy="1024128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6319530"/>
            <a:ext cx="16664940" cy="31191200"/>
          </a:xfrm>
        </p:spPr>
        <p:txBody>
          <a:bodyPr anchor="t"/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8" y="13167360"/>
            <a:ext cx="10617041" cy="24394163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709E5-11B1-4B47-856E-DB59886A056D}" type="datetimeFigureOut">
              <a:rPr kumimoji="1" lang="zh-CN" altLang="en-US" smtClean="0"/>
              <a:t>2018/2/8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43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2336810"/>
            <a:ext cx="2839212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11684000"/>
            <a:ext cx="2839212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709E5-11B1-4B47-856E-DB59886A056D}" type="datetimeFigureOut">
              <a:rPr kumimoji="1" lang="zh-CN" altLang="en-US" smtClean="0"/>
              <a:t>2018/2/8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40680650"/>
            <a:ext cx="1110996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40680650"/>
            <a:ext cx="740664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9D7A-CF6A-D648-9CF8-3729405A2FC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280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22960" indent="-822960" algn="l" defTabSz="3291840" rtl="0" eaLnBrk="1" latinLnBrk="0" hangingPunct="1">
        <a:lnSpc>
          <a:spcPct val="90000"/>
        </a:lnSpc>
        <a:spcBef>
          <a:spcPts val="36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1pPr>
      <a:lvl2pPr marL="24688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740664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>
            <a:extLst>
              <a:ext uri="{FF2B5EF4-FFF2-40B4-BE49-F238E27FC236}">
                <a16:creationId xmlns:a16="http://schemas.microsoft.com/office/drawing/2014/main" id="{3967329A-9841-EE46-9B41-A072756E5A52}"/>
              </a:ext>
            </a:extLst>
          </p:cNvPr>
          <p:cNvSpPr/>
          <p:nvPr/>
        </p:nvSpPr>
        <p:spPr>
          <a:xfrm>
            <a:off x="14926746" y="18864314"/>
            <a:ext cx="17312204" cy="15538670"/>
          </a:xfrm>
          <a:prstGeom prst="roundRect">
            <a:avLst>
              <a:gd name="adj" fmla="val 4156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kumimoji="1" lang="en-US" altLang="zh-CN" sz="6000" b="1" dirty="0">
                <a:solidFill>
                  <a:schemeClr val="accent1">
                    <a:lumMod val="50000"/>
                  </a:schemeClr>
                </a:solidFill>
              </a:rPr>
              <a:t>WebR2sync</a:t>
            </a:r>
            <a:r>
              <a:rPr kumimoji="1" lang="en-US" altLang="zh-Hans" sz="6000" b="1" dirty="0">
                <a:solidFill>
                  <a:schemeClr val="accent1">
                    <a:lumMod val="50000"/>
                  </a:schemeClr>
                </a:solidFill>
              </a:rPr>
              <a:t>+</a:t>
            </a:r>
            <a:r>
              <a:rPr kumimoji="1" lang="en-US" altLang="zh-CN" sz="6000" b="1" dirty="0">
                <a:solidFill>
                  <a:schemeClr val="accent1">
                    <a:lumMod val="50000"/>
                  </a:schemeClr>
                </a:solidFill>
              </a:rPr>
              <a:t>: Sever-side Optimizations</a:t>
            </a:r>
            <a:endParaRPr lang="en-US" altLang="zh-CN" sz="60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altLang="zh-CN" sz="4400" dirty="0">
                <a:solidFill>
                  <a:schemeClr val="tx1"/>
                </a:solidFill>
              </a:rPr>
              <a:t>While WebR2sync significantly cuts the computation burden on the web client, it brings considerable computation overhead to the server side. We make two-fold additional efforts to optimize the server-side computation overhead.</a:t>
            </a:r>
          </a:p>
          <a:p>
            <a:pPr marL="685800" indent="-685800" algn="just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Exploiting the locality of file edits in chunk search. </a:t>
            </a:r>
            <a:r>
              <a:rPr lang="en-US" altLang="zh-CN" sz="4400" dirty="0">
                <a:solidFill>
                  <a:schemeClr val="tx1"/>
                </a:solidFill>
              </a:rPr>
              <a:t>As shown in Figure 3, the locality of real-world file edits offers us an opportunity to bypass a considerable portion of (unnecessary) chunk search operations.</a:t>
            </a:r>
          </a:p>
          <a:p>
            <a:pPr marL="685800" indent="-685800" algn="just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zh-CN" sz="4800" b="1" dirty="0">
                <a:solidFill>
                  <a:schemeClr val="accent1">
                    <a:lumMod val="50000"/>
                  </a:schemeClr>
                </a:solidFill>
              </a:rPr>
              <a:t>Replacing MD5 with SipHash in chunk comparison. </a:t>
            </a:r>
            <a:r>
              <a:rPr lang="en-US" altLang="zh-CN" sz="4400" dirty="0">
                <a:solidFill>
                  <a:schemeClr val="tx1"/>
                </a:solidFill>
              </a:rPr>
              <a:t>SipHash </a:t>
            </a:r>
            <a:r>
              <a:rPr lang="en-US" altLang="zh-CN" sz="4400" dirty="0"/>
              <a:t>seeks out a sweet spot between collision probability and overhead as shown in Table 1.</a:t>
            </a:r>
            <a:endParaRPr kumimoji="1" lang="en-US" altLang="zh-CN" sz="4400" dirty="0">
              <a:solidFill>
                <a:schemeClr val="tx1"/>
              </a:solidFill>
              <a:ea typeface="Hei" pitchFamily="2" charset="-122"/>
              <a:cs typeface="Arial" panose="020B0604020202020204" pitchFamily="34" charset="0"/>
            </a:endParaRPr>
          </a:p>
          <a:p>
            <a:endParaRPr kumimoji="1" lang="en-US" altLang="zh-CN" sz="5333" b="1" dirty="0">
              <a:solidFill>
                <a:schemeClr val="accent1"/>
              </a:solidFill>
            </a:endParaRPr>
          </a:p>
          <a:p>
            <a:endParaRPr kumimoji="1" lang="en-US" altLang="zh-CN" sz="8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kumimoji="1" lang="zh-CN" altLang="en-US" sz="8000" dirty="0"/>
          </a:p>
        </p:txBody>
      </p: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D1D17A92-FDA9-1241-B010-BAF5737ABCBE}"/>
              </a:ext>
            </a:extLst>
          </p:cNvPr>
          <p:cNvCxnSpPr>
            <a:cxnSpLocks/>
          </p:cNvCxnSpPr>
          <p:nvPr/>
        </p:nvCxnSpPr>
        <p:spPr>
          <a:xfrm>
            <a:off x="14442976" y="5743800"/>
            <a:ext cx="0" cy="28659184"/>
          </a:xfrm>
          <a:prstGeom prst="line">
            <a:avLst/>
          </a:prstGeom>
          <a:ln>
            <a:solidFill>
              <a:schemeClr val="tx2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818E3A1E-8D69-2D46-AA29-925DCCED5F8F}"/>
              </a:ext>
            </a:extLst>
          </p:cNvPr>
          <p:cNvSpPr/>
          <p:nvPr/>
        </p:nvSpPr>
        <p:spPr>
          <a:xfrm>
            <a:off x="-30632" y="-27269"/>
            <a:ext cx="32930065" cy="4334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2800" dirty="0"/>
          </a:p>
        </p:txBody>
      </p:sp>
      <p:cxnSp>
        <p:nvCxnSpPr>
          <p:cNvPr id="6" name="直线连接符 5">
            <a:extLst>
              <a:ext uri="{FF2B5EF4-FFF2-40B4-BE49-F238E27FC236}">
                <a16:creationId xmlns:a16="http://schemas.microsoft.com/office/drawing/2014/main" id="{7A700DFA-38CB-D44E-AE05-7C92993DA516}"/>
              </a:ext>
            </a:extLst>
          </p:cNvPr>
          <p:cNvCxnSpPr/>
          <p:nvPr/>
        </p:nvCxnSpPr>
        <p:spPr>
          <a:xfrm>
            <a:off x="-30632" y="4015608"/>
            <a:ext cx="32930065" cy="0"/>
          </a:xfrm>
          <a:prstGeom prst="line">
            <a:avLst/>
          </a:prstGeom>
          <a:ln w="15875" cap="rnd">
            <a:solidFill>
              <a:schemeClr val="bg1">
                <a:alpha val="43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EF08A772-82ED-1446-BAC8-2BEA856FA4B8}"/>
              </a:ext>
            </a:extLst>
          </p:cNvPr>
          <p:cNvSpPr/>
          <p:nvPr/>
        </p:nvSpPr>
        <p:spPr>
          <a:xfrm>
            <a:off x="3785792" y="591036"/>
            <a:ext cx="29050966" cy="1323439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algn="ctr"/>
            <a:r>
              <a:rPr kumimoji="1" lang="en-US" altLang="zh-CN" sz="7800" b="1" dirty="0">
                <a:solidFill>
                  <a:schemeClr val="bg1"/>
                </a:solidFill>
                <a:latin typeface="+mj-lt"/>
              </a:rPr>
              <a:t>Towards </a:t>
            </a:r>
            <a:r>
              <a:rPr kumimoji="1" lang="en-US" altLang="zh-CN" sz="7800" b="1" dirty="0">
                <a:solidFill>
                  <a:schemeClr val="bg1"/>
                </a:solidFill>
                <a:latin typeface="+mj-ea"/>
                <a:ea typeface="+mj-ea"/>
              </a:rPr>
              <a:t>Web-based</a:t>
            </a:r>
            <a:r>
              <a:rPr kumimoji="1" lang="en-US" altLang="zh-CN" sz="7800" b="1" dirty="0">
                <a:solidFill>
                  <a:schemeClr val="bg1"/>
                </a:solidFill>
                <a:latin typeface="+mj-lt"/>
              </a:rPr>
              <a:t> Delta Synchronization for Cloud Storage Services</a:t>
            </a:r>
            <a:endParaRPr kumimoji="1" lang="zh-CN" altLang="en-US" sz="7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BEFE0C-B945-F644-BE05-84FFB619CEE6}"/>
              </a:ext>
            </a:extLst>
          </p:cNvPr>
          <p:cNvSpPr txBox="1"/>
          <p:nvPr/>
        </p:nvSpPr>
        <p:spPr>
          <a:xfrm>
            <a:off x="4594317" y="2225609"/>
            <a:ext cx="27946305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kumimoji="1" lang="en-US" altLang="zh-CN" sz="4800" dirty="0">
                <a:solidFill>
                  <a:schemeClr val="bg1"/>
                </a:solidFill>
              </a:rPr>
              <a:t>He Xiao and Zhenhua Li, Tsinghua University; Ennan Zhai, Yale University; Tianyin Xu, UIUC; </a:t>
            </a:r>
          </a:p>
          <a:p>
            <a:r>
              <a:rPr kumimoji="1" lang="en-US" altLang="zh-CN" sz="4800" dirty="0">
                <a:solidFill>
                  <a:schemeClr val="bg1"/>
                </a:solidFill>
              </a:rPr>
              <a:t>Yang Li and Yunhao Liu, Tsinghua University; Quanlu Zhang, Microsoft Research Asia; Yao Liu, SUNY Binghamton</a:t>
            </a:r>
            <a:endParaRPr kumimoji="1"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17483A4-2202-AC4D-94FE-45659F0D1757}"/>
              </a:ext>
            </a:extLst>
          </p:cNvPr>
          <p:cNvSpPr/>
          <p:nvPr/>
        </p:nvSpPr>
        <p:spPr>
          <a:xfrm>
            <a:off x="559962" y="-160856"/>
            <a:ext cx="3675545" cy="44329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11733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289D706-D066-ED4F-8EB1-D15D76723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688" y="1420960"/>
            <a:ext cx="2900093" cy="145004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6" name="三角形 25">
            <a:extLst>
              <a:ext uri="{FF2B5EF4-FFF2-40B4-BE49-F238E27FC236}">
                <a16:creationId xmlns:a16="http://schemas.microsoft.com/office/drawing/2014/main" id="{81AE8771-9FD1-3A44-B1B8-01C44E3ECB88}"/>
              </a:ext>
            </a:extLst>
          </p:cNvPr>
          <p:cNvSpPr/>
          <p:nvPr/>
        </p:nvSpPr>
        <p:spPr>
          <a:xfrm rot="10800000">
            <a:off x="551007" y="4306682"/>
            <a:ext cx="3684499" cy="1323762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/>
          </a:p>
        </p:txBody>
      </p:sp>
      <p:cxnSp>
        <p:nvCxnSpPr>
          <p:cNvPr id="28" name="直线连接符 27">
            <a:extLst>
              <a:ext uri="{FF2B5EF4-FFF2-40B4-BE49-F238E27FC236}">
                <a16:creationId xmlns:a16="http://schemas.microsoft.com/office/drawing/2014/main" id="{4F255E21-29AE-1D46-9B72-5B6C609ADDA5}"/>
              </a:ext>
            </a:extLst>
          </p:cNvPr>
          <p:cNvCxnSpPr>
            <a:cxnSpLocks/>
          </p:cNvCxnSpPr>
          <p:nvPr/>
        </p:nvCxnSpPr>
        <p:spPr>
          <a:xfrm>
            <a:off x="871293" y="4187569"/>
            <a:ext cx="1533126" cy="1154779"/>
          </a:xfrm>
          <a:prstGeom prst="line">
            <a:avLst/>
          </a:prstGeom>
          <a:solidFill>
            <a:schemeClr val="accent1"/>
          </a:solidFill>
          <a:ln w="15875">
            <a:solidFill>
              <a:schemeClr val="bg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>
            <a:extLst>
              <a:ext uri="{FF2B5EF4-FFF2-40B4-BE49-F238E27FC236}">
                <a16:creationId xmlns:a16="http://schemas.microsoft.com/office/drawing/2014/main" id="{202F79D7-59EF-074F-88F4-E24BA923773C}"/>
              </a:ext>
            </a:extLst>
          </p:cNvPr>
          <p:cNvCxnSpPr>
            <a:cxnSpLocks/>
          </p:cNvCxnSpPr>
          <p:nvPr/>
        </p:nvCxnSpPr>
        <p:spPr>
          <a:xfrm flipV="1">
            <a:off x="2404419" y="4245111"/>
            <a:ext cx="1563227" cy="1097237"/>
          </a:xfrm>
          <a:prstGeom prst="line">
            <a:avLst/>
          </a:prstGeom>
          <a:solidFill>
            <a:schemeClr val="accent1"/>
          </a:solidFill>
          <a:ln w="15875">
            <a:solidFill>
              <a:schemeClr val="bg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>
            <a:extLst>
              <a:ext uri="{FF2B5EF4-FFF2-40B4-BE49-F238E27FC236}">
                <a16:creationId xmlns:a16="http://schemas.microsoft.com/office/drawing/2014/main" id="{A568CA2D-A9C5-F341-89E8-DE9F1AE83DA3}"/>
              </a:ext>
            </a:extLst>
          </p:cNvPr>
          <p:cNvCxnSpPr>
            <a:cxnSpLocks/>
          </p:cNvCxnSpPr>
          <p:nvPr/>
        </p:nvCxnSpPr>
        <p:spPr>
          <a:xfrm flipH="1">
            <a:off x="862337" y="68206"/>
            <a:ext cx="1" cy="4119363"/>
          </a:xfrm>
          <a:prstGeom prst="line">
            <a:avLst/>
          </a:prstGeom>
          <a:solidFill>
            <a:schemeClr val="accent1"/>
          </a:solidFill>
          <a:ln w="15875">
            <a:solidFill>
              <a:schemeClr val="bg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线连接符 39">
            <a:extLst>
              <a:ext uri="{FF2B5EF4-FFF2-40B4-BE49-F238E27FC236}">
                <a16:creationId xmlns:a16="http://schemas.microsoft.com/office/drawing/2014/main" id="{26D2B0C7-D81C-2949-A0C9-D03D1DCB329A}"/>
              </a:ext>
            </a:extLst>
          </p:cNvPr>
          <p:cNvCxnSpPr>
            <a:cxnSpLocks/>
          </p:cNvCxnSpPr>
          <p:nvPr/>
        </p:nvCxnSpPr>
        <p:spPr>
          <a:xfrm flipH="1">
            <a:off x="3976602" y="1929"/>
            <a:ext cx="3013" cy="4243182"/>
          </a:xfrm>
          <a:prstGeom prst="line">
            <a:avLst/>
          </a:prstGeom>
          <a:solidFill>
            <a:schemeClr val="accent1"/>
          </a:solidFill>
          <a:ln w="15875">
            <a:solidFill>
              <a:schemeClr val="bg1">
                <a:alpha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78212AC8-242B-FA4A-B1F6-3DFEB9E0B679}"/>
              </a:ext>
            </a:extLst>
          </p:cNvPr>
          <p:cNvGrpSpPr/>
          <p:nvPr/>
        </p:nvGrpSpPr>
        <p:grpSpPr>
          <a:xfrm>
            <a:off x="551006" y="5959824"/>
            <a:ext cx="13249472" cy="16947562"/>
            <a:chOff x="742777" y="17455422"/>
            <a:chExt cx="13249472" cy="16947562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CF434DE3-2929-444B-9252-42181A8BFA23}"/>
                </a:ext>
              </a:extLst>
            </p:cNvPr>
            <p:cNvSpPr/>
            <p:nvPr/>
          </p:nvSpPr>
          <p:spPr>
            <a:xfrm>
              <a:off x="742777" y="17455422"/>
              <a:ext cx="13249472" cy="16947562"/>
            </a:xfrm>
            <a:prstGeom prst="roundRect">
              <a:avLst>
                <a:gd name="adj" fmla="val 3492"/>
              </a:avLst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just">
                <a:spcBef>
                  <a:spcPts val="1600"/>
                </a:spcBef>
                <a:spcAft>
                  <a:spcPts val="1600"/>
                </a:spcAft>
              </a:pPr>
              <a:r>
                <a:rPr kumimoji="1" lang="en-US" altLang="zh-CN" sz="6000" b="1" dirty="0">
                  <a:solidFill>
                    <a:schemeClr val="accent1">
                      <a:lumMod val="50000"/>
                    </a:schemeClr>
                  </a:solidFill>
                  <a:ea typeface="Hei" pitchFamily="2" charset="-122"/>
                  <a:cs typeface="Arial" panose="020B0604020202020204" pitchFamily="34" charset="0"/>
                </a:rPr>
                <a:t>Motivation</a:t>
              </a:r>
            </a:p>
            <a:p>
              <a:pPr marL="571500" indent="-571500" algn="just">
                <a:spcBef>
                  <a:spcPts val="160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</a:pPr>
              <a:r>
                <a:rPr kumimoji="1" lang="en-US" altLang="zh-CN" sz="4400" dirty="0">
                  <a:solidFill>
                    <a:schemeClr val="tx1"/>
                  </a:solidFill>
                  <a:cs typeface="Arial" panose="020B0604020202020204" pitchFamily="34" charset="0"/>
                </a:rPr>
                <a:t>Practical delta sync techniques are only available for PC clients and mobile apps, but not web browsers.</a:t>
              </a:r>
            </a:p>
            <a:p>
              <a:pPr marL="571500" indent="-571500" algn="just">
                <a:spcBef>
                  <a:spcPts val="160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</a:pPr>
              <a:r>
                <a:rPr kumimoji="1" lang="en-US" altLang="zh-CN" sz="4400" dirty="0">
                  <a:solidFill>
                    <a:schemeClr val="tx1"/>
                  </a:solidFill>
                  <a:cs typeface="Arial" panose="020B0604020202020204" pitchFamily="34" charset="0"/>
                </a:rPr>
                <a:t>To understand the fundamental obstacles of web-based delta sync, we implement a delta sync solution called WebRsync, using JavaScript, WebSocket, and HTML5 File APIs.</a:t>
              </a:r>
            </a:p>
            <a:p>
              <a:pPr marL="571500" indent="-571500" algn="just">
                <a:spcBef>
                  <a:spcPts val="1600"/>
                </a:spcBef>
                <a:spcAft>
                  <a:spcPts val="1600"/>
                </a:spcAft>
                <a:buFont typeface="Arial" panose="020B0604020202020204" pitchFamily="34" charset="0"/>
                <a:buChar char="•"/>
              </a:pPr>
              <a:r>
                <a:rPr kumimoji="1" lang="en-US" altLang="zh-CN" sz="4400" dirty="0">
                  <a:solidFill>
                    <a:schemeClr val="tx1"/>
                  </a:solidFill>
                  <a:cs typeface="Arial" panose="020B0604020202020204" pitchFamily="34" charset="0"/>
                </a:rPr>
                <a:t>WebRsync severely suffers from the inefficiency of JavaScript execution inside web browsers, thus leading to frequent stagnation and even hanging as shown in Figure 1.</a:t>
              </a:r>
              <a:endParaRPr kumimoji="1" lang="en-US" altLang="zh-CN" sz="4267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algn="just">
                <a:spcBef>
                  <a:spcPts val="1600"/>
                </a:spcBef>
                <a:spcAft>
                  <a:spcPts val="1600"/>
                </a:spcAft>
              </a:pPr>
              <a:endParaRPr kumimoji="1" lang="zh-CN" altLang="en-US" sz="4800" dirty="0">
                <a:solidFill>
                  <a:schemeClr val="tx1"/>
                </a:solidFill>
                <a:ea typeface="Hei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3CD9F34A-F183-C24F-A2DA-A689FEB7616B}"/>
                </a:ext>
              </a:extLst>
            </p:cNvPr>
            <p:cNvSpPr txBox="1"/>
            <p:nvPr/>
          </p:nvSpPr>
          <p:spPr>
            <a:xfrm>
              <a:off x="1249175" y="32747326"/>
              <a:ext cx="1222918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sz="4000" dirty="0"/>
                <a:t>Figure </a:t>
              </a:r>
              <a:r>
                <a:rPr kumimoji="1" lang="en-US" altLang="zh-Hans" sz="4000" dirty="0"/>
                <a:t>1: </a:t>
              </a:r>
              <a:r>
                <a:rPr lang="en-US" altLang="zh-CN" sz="4000" dirty="0"/>
                <a:t>Stagnation captured by StagMeter for </a:t>
              </a:r>
              <a:r>
                <a:rPr lang="en-US" altLang="zh-Hans" sz="4000" dirty="0"/>
                <a:t>Append</a:t>
              </a:r>
              <a:r>
                <a:rPr lang="zh-Hans" altLang="en-US" sz="4000" dirty="0"/>
                <a:t> </a:t>
              </a:r>
              <a:r>
                <a:rPr lang="en-US" altLang="zh-Hans" sz="4000" dirty="0"/>
                <a:t>operation</a:t>
              </a:r>
              <a:r>
                <a:rPr lang="zh-Hans" altLang="en-US" sz="4000" dirty="0"/>
                <a:t> </a:t>
              </a:r>
              <a:r>
                <a:rPr lang="en-US" altLang="zh-CN" sz="4000" dirty="0"/>
                <a:t>and the associated CPU utilizations.</a:t>
              </a:r>
            </a:p>
          </p:txBody>
        </p:sp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id="{BFD6BC19-C180-F248-A370-E280F07B04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38"/>
            <a:stretch/>
          </p:blipFill>
          <p:spPr>
            <a:xfrm>
              <a:off x="2585027" y="26435163"/>
              <a:ext cx="9142498" cy="6446691"/>
            </a:xfrm>
            <a:prstGeom prst="rect">
              <a:avLst/>
            </a:prstGeom>
          </p:spPr>
        </p:pic>
      </p:grpSp>
      <p:sp>
        <p:nvSpPr>
          <p:cNvPr id="51" name="圆角矩形 50">
            <a:extLst>
              <a:ext uri="{FF2B5EF4-FFF2-40B4-BE49-F238E27FC236}">
                <a16:creationId xmlns:a16="http://schemas.microsoft.com/office/drawing/2014/main" id="{ECFB39CD-CE47-F845-A34C-175C3168134F}"/>
              </a:ext>
            </a:extLst>
          </p:cNvPr>
          <p:cNvSpPr/>
          <p:nvPr/>
        </p:nvSpPr>
        <p:spPr>
          <a:xfrm>
            <a:off x="14911785" y="5705462"/>
            <a:ext cx="17312204" cy="12654115"/>
          </a:xfrm>
          <a:prstGeom prst="roundRect">
            <a:avLst>
              <a:gd name="adj" fmla="val 6709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kumimoji="1" lang="en-US" altLang="zh-CN" sz="6000" b="1" dirty="0">
                <a:solidFill>
                  <a:schemeClr val="accent1">
                    <a:lumMod val="50000"/>
                  </a:schemeClr>
                </a:solidFill>
              </a:rPr>
              <a:t>WebR2sync: Client-side Optimizations</a:t>
            </a:r>
            <a:endParaRPr kumimoji="1" lang="en-US" altLang="zh-CN" sz="6000" b="1" dirty="0">
              <a:solidFill>
                <a:schemeClr val="accent1">
                  <a:lumMod val="50000"/>
                </a:schemeClr>
              </a:solidFill>
              <a:ea typeface="Hei" pitchFamily="2" charset="-122"/>
              <a:cs typeface="Arial" panose="020B0604020202020204" pitchFamily="34" charset="0"/>
            </a:endParaRPr>
          </a:p>
          <a:p>
            <a:pPr marL="571500" indent="-571500" algn="just">
              <a:spcBef>
                <a:spcPts val="16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altLang="zh-CN" sz="4400" dirty="0">
                <a:solidFill>
                  <a:schemeClr val="tx1"/>
                </a:solidFill>
              </a:rPr>
              <a:t>WebR2sync reverses the process of WebRsync.</a:t>
            </a:r>
          </a:p>
          <a:p>
            <a:pPr algn="just">
              <a:spcBef>
                <a:spcPts val="1600"/>
              </a:spcBef>
              <a:spcAft>
                <a:spcPts val="1600"/>
              </a:spcAft>
            </a:pPr>
            <a:endParaRPr kumimoji="1" lang="zh-CN" altLang="en-US" sz="4800" dirty="0">
              <a:solidFill>
                <a:schemeClr val="tx1"/>
              </a:solidFill>
              <a:ea typeface="Hei" pitchFamily="2" charset="-122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9770AFA1-5234-3B4E-B545-BD4DC65882ED}"/>
              </a:ext>
            </a:extLst>
          </p:cNvPr>
          <p:cNvSpPr txBox="1"/>
          <p:nvPr/>
        </p:nvSpPr>
        <p:spPr>
          <a:xfrm>
            <a:off x="17438648" y="17399184"/>
            <a:ext cx="10670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/>
              <a:t>Figure </a:t>
            </a:r>
            <a:r>
              <a:rPr kumimoji="1" lang="en-US" altLang="zh-Hans" sz="4000" dirty="0"/>
              <a:t>2</a:t>
            </a:r>
            <a:r>
              <a:rPr kumimoji="1" lang="en-US" altLang="zh-CN" sz="4000" dirty="0"/>
              <a:t>: </a:t>
            </a:r>
            <a:r>
              <a:rPr lang="en-US" altLang="zh-CN" sz="4000" dirty="0"/>
              <a:t>Design flow of WebRsync vs. WebR2sync.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495F8D27-3DED-FB40-BD68-51119C69C6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359" y="9771212"/>
            <a:ext cx="14380481" cy="5995822"/>
          </a:xfrm>
          <a:prstGeom prst="rect">
            <a:avLst/>
          </a:prstGeom>
        </p:spPr>
      </p:pic>
      <p:grpSp>
        <p:nvGrpSpPr>
          <p:cNvPr id="68" name="组合 67">
            <a:extLst>
              <a:ext uri="{FF2B5EF4-FFF2-40B4-BE49-F238E27FC236}">
                <a16:creationId xmlns:a16="http://schemas.microsoft.com/office/drawing/2014/main" id="{E60F82B8-0DA0-5D40-BC2A-F56E656417F8}"/>
              </a:ext>
            </a:extLst>
          </p:cNvPr>
          <p:cNvGrpSpPr/>
          <p:nvPr/>
        </p:nvGrpSpPr>
        <p:grpSpPr>
          <a:xfrm>
            <a:off x="15523096" y="28758088"/>
            <a:ext cx="7639976" cy="3919475"/>
            <a:chOff x="13128949" y="24496788"/>
            <a:chExt cx="6354548" cy="3260022"/>
          </a:xfrm>
        </p:grpSpPr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id="{1D4D8168-4C25-7C4F-B261-6BC899D13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6752" y="25502072"/>
              <a:ext cx="4216400" cy="1828800"/>
            </a:xfrm>
            <a:prstGeom prst="rect">
              <a:avLst/>
            </a:prstGeom>
          </p:spPr>
        </p:pic>
        <p:pic>
          <p:nvPicPr>
            <p:cNvPr id="77" name="图片 76">
              <a:extLst>
                <a:ext uri="{FF2B5EF4-FFF2-40B4-BE49-F238E27FC236}">
                  <a16:creationId xmlns:a16="http://schemas.microsoft.com/office/drawing/2014/main" id="{017C7AAD-E447-894D-9D80-B0BBFDAA1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9088" y="24496788"/>
              <a:ext cx="4267200" cy="469900"/>
            </a:xfrm>
            <a:prstGeom prst="rect">
              <a:avLst/>
            </a:prstGeom>
          </p:spPr>
        </p:pic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8EE4D670-01DB-D04D-9418-3F946A371310}"/>
                </a:ext>
              </a:extLst>
            </p:cNvPr>
            <p:cNvSpPr txBox="1"/>
            <p:nvPr/>
          </p:nvSpPr>
          <p:spPr>
            <a:xfrm>
              <a:off x="13128949" y="25040407"/>
              <a:ext cx="6354548" cy="435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/>
                <a:t>(a) An edit consists of several continuous sub-edits.</a:t>
              </a:r>
              <a:endParaRPr lang="en-US" altLang="zh-CN" sz="4000" dirty="0"/>
            </a:p>
          </p:txBody>
        </p:sp>
        <p:sp>
          <p:nvSpPr>
            <p:cNvPr id="82" name="文本框 81">
              <a:extLst>
                <a:ext uri="{FF2B5EF4-FFF2-40B4-BE49-F238E27FC236}">
                  <a16:creationId xmlns:a16="http://schemas.microsoft.com/office/drawing/2014/main" id="{0203EE62-8AA5-9E42-9F1C-6BF59E2A8B0D}"/>
                </a:ext>
              </a:extLst>
            </p:cNvPr>
            <p:cNvSpPr txBox="1"/>
            <p:nvPr/>
          </p:nvSpPr>
          <p:spPr>
            <a:xfrm>
              <a:off x="13206783" y="27321622"/>
              <a:ext cx="6239724" cy="4351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/>
                <a:t>(b) The worst case of a file edit in terms of locality.</a:t>
              </a:r>
              <a:endParaRPr lang="en-US" altLang="zh-CN" sz="3600" dirty="0"/>
            </a:p>
          </p:txBody>
        </p:sp>
      </p:grpSp>
      <p:sp>
        <p:nvSpPr>
          <p:cNvPr id="83" name="文本框 82">
            <a:extLst>
              <a:ext uri="{FF2B5EF4-FFF2-40B4-BE49-F238E27FC236}">
                <a16:creationId xmlns:a16="http://schemas.microsoft.com/office/drawing/2014/main" id="{1400FD7C-2FBA-D248-A53D-34B625E54C34}"/>
              </a:ext>
            </a:extLst>
          </p:cNvPr>
          <p:cNvSpPr txBox="1"/>
          <p:nvPr/>
        </p:nvSpPr>
        <p:spPr>
          <a:xfrm>
            <a:off x="15197545" y="32897643"/>
            <a:ext cx="86207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/>
              <a:t>Figure 3</a:t>
            </a:r>
            <a:r>
              <a:rPr kumimoji="1" lang="en-US" altLang="zh-Hans" sz="4000" dirty="0"/>
              <a:t>: </a:t>
            </a:r>
            <a:r>
              <a:rPr kumimoji="1" lang="en-US" altLang="zh-CN" sz="4000" dirty="0"/>
              <a:t>E</a:t>
            </a:r>
            <a:r>
              <a:rPr lang="en-US" altLang="zh-CN" sz="4000" dirty="0"/>
              <a:t>xamples</a:t>
            </a:r>
            <a:r>
              <a:rPr lang="zh-Hans" altLang="en-US" sz="4000" dirty="0"/>
              <a:t> </a:t>
            </a:r>
            <a:r>
              <a:rPr lang="en-US" altLang="zh-Hans" sz="4000" dirty="0"/>
              <a:t>of</a:t>
            </a:r>
            <a:r>
              <a:rPr lang="zh-Hans" altLang="en-US" sz="4000" dirty="0"/>
              <a:t> </a:t>
            </a:r>
            <a:r>
              <a:rPr lang="en-US" altLang="zh-CN" sz="4000" dirty="0"/>
              <a:t>continuous </a:t>
            </a:r>
          </a:p>
          <a:p>
            <a:r>
              <a:rPr lang="en-US" altLang="zh-CN" sz="4000" dirty="0"/>
              <a:t>sub-edits due to</a:t>
            </a:r>
            <a:r>
              <a:rPr lang="zh-Hans" altLang="en-US" sz="4000" dirty="0"/>
              <a:t> </a:t>
            </a:r>
            <a:r>
              <a:rPr lang="en-US" altLang="zh-CN" sz="4000" dirty="0"/>
              <a:t>the locality of file edits.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A8EB0E89-DBA9-BA4C-AC5B-81637FC750A1}"/>
              </a:ext>
            </a:extLst>
          </p:cNvPr>
          <p:cNvSpPr txBox="1"/>
          <p:nvPr/>
        </p:nvSpPr>
        <p:spPr>
          <a:xfrm>
            <a:off x="23883171" y="32890816"/>
            <a:ext cx="82384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/>
              <a:t>Table 1: </a:t>
            </a:r>
            <a:r>
              <a:rPr lang="en-US" altLang="zh-CN" sz="4000" dirty="0"/>
              <a:t>A comparison of candidate pseudorandom hash functions.</a:t>
            </a:r>
          </a:p>
        </p:txBody>
      </p:sp>
      <p:sp>
        <p:nvSpPr>
          <p:cNvPr id="91" name="圆角矩形 90">
            <a:extLst>
              <a:ext uri="{FF2B5EF4-FFF2-40B4-BE49-F238E27FC236}">
                <a16:creationId xmlns:a16="http://schemas.microsoft.com/office/drawing/2014/main" id="{A05A71EE-D9A3-1F49-824E-79EF80EDF97A}"/>
              </a:ext>
            </a:extLst>
          </p:cNvPr>
          <p:cNvSpPr/>
          <p:nvPr/>
        </p:nvSpPr>
        <p:spPr>
          <a:xfrm>
            <a:off x="764163" y="34811372"/>
            <a:ext cx="31493370" cy="8564340"/>
          </a:xfrm>
          <a:prstGeom prst="roundRect">
            <a:avLst>
              <a:gd name="adj" fmla="val 7931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kumimoji="1" lang="en-US" altLang="zh-CN" sz="6000" b="1" dirty="0">
                <a:solidFill>
                  <a:schemeClr val="accent1">
                    <a:lumMod val="50000"/>
                  </a:schemeClr>
                </a:solidFill>
              </a:rPr>
              <a:t>Results</a:t>
            </a:r>
            <a:endParaRPr kumimoji="1" lang="zh-CN" altLang="en-US" sz="4800" dirty="0">
              <a:solidFill>
                <a:schemeClr val="tx1"/>
              </a:solidFill>
              <a:ea typeface="Hei" pitchFamily="2" charset="-122"/>
              <a:cs typeface="Arial" panose="020B0604020202020204" pitchFamily="34" charset="0"/>
            </a:endParaRPr>
          </a:p>
        </p:txBody>
      </p:sp>
      <p:pic>
        <p:nvPicPr>
          <p:cNvPr id="104" name="图片 103">
            <a:extLst>
              <a:ext uri="{FF2B5EF4-FFF2-40B4-BE49-F238E27FC236}">
                <a16:creationId xmlns:a16="http://schemas.microsoft.com/office/drawing/2014/main" id="{D52B9CDB-6254-EE4F-B58A-B61DA0537D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175" y="35928250"/>
            <a:ext cx="10106086" cy="5878373"/>
          </a:xfrm>
          <a:prstGeom prst="rect">
            <a:avLst/>
          </a:prstGeom>
        </p:spPr>
      </p:pic>
      <p:pic>
        <p:nvPicPr>
          <p:cNvPr id="105" name="图片 104">
            <a:extLst>
              <a:ext uri="{FF2B5EF4-FFF2-40B4-BE49-F238E27FC236}">
                <a16:creationId xmlns:a16="http://schemas.microsoft.com/office/drawing/2014/main" id="{21630841-2E1A-D743-A027-FEB21FD467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9496" y="36072053"/>
            <a:ext cx="10105231" cy="5877876"/>
          </a:xfrm>
          <a:prstGeom prst="rect">
            <a:avLst/>
          </a:prstGeom>
        </p:spPr>
      </p:pic>
      <p:pic>
        <p:nvPicPr>
          <p:cNvPr id="109" name="图片 108">
            <a:extLst>
              <a:ext uri="{FF2B5EF4-FFF2-40B4-BE49-F238E27FC236}">
                <a16:creationId xmlns:a16="http://schemas.microsoft.com/office/drawing/2014/main" id="{4A8A8112-79F6-584D-AD64-048B9564BB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576" y="36072053"/>
            <a:ext cx="9731407" cy="5660434"/>
          </a:xfrm>
          <a:prstGeom prst="rect">
            <a:avLst/>
          </a:prstGeom>
        </p:spPr>
      </p:pic>
      <p:sp>
        <p:nvSpPr>
          <p:cNvPr id="110" name="文本框 109">
            <a:extLst>
              <a:ext uri="{FF2B5EF4-FFF2-40B4-BE49-F238E27FC236}">
                <a16:creationId xmlns:a16="http://schemas.microsoft.com/office/drawing/2014/main" id="{F01EA2B0-2363-5F42-917F-D8758874D380}"/>
              </a:ext>
            </a:extLst>
          </p:cNvPr>
          <p:cNvSpPr txBox="1"/>
          <p:nvPr/>
        </p:nvSpPr>
        <p:spPr>
          <a:xfrm>
            <a:off x="12886508" y="42237224"/>
            <a:ext cx="8256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Figure 5: Average client-side CPU.</a:t>
            </a: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B4054DBB-3059-DE43-8838-5E3237E34A85}"/>
              </a:ext>
            </a:extLst>
          </p:cNvPr>
          <p:cNvSpPr txBox="1"/>
          <p:nvPr/>
        </p:nvSpPr>
        <p:spPr>
          <a:xfrm>
            <a:off x="2173908" y="42237224"/>
            <a:ext cx="8256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Figure 4: Average sync time.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66BB866E-3121-974A-8E52-468EF1B1FF62}"/>
              </a:ext>
            </a:extLst>
          </p:cNvPr>
          <p:cNvSpPr txBox="1"/>
          <p:nvPr/>
        </p:nvSpPr>
        <p:spPr>
          <a:xfrm>
            <a:off x="22302969" y="42237224"/>
            <a:ext cx="8256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Figure 6: Number of concurrent clients.</a:t>
            </a:r>
          </a:p>
        </p:txBody>
      </p:sp>
      <p:sp>
        <p:nvSpPr>
          <p:cNvPr id="113" name="圆角矩形 112">
            <a:extLst>
              <a:ext uri="{FF2B5EF4-FFF2-40B4-BE49-F238E27FC236}">
                <a16:creationId xmlns:a16="http://schemas.microsoft.com/office/drawing/2014/main" id="{AC3E3152-D567-BA42-8CE4-D4DBF0336554}"/>
              </a:ext>
            </a:extLst>
          </p:cNvPr>
          <p:cNvSpPr/>
          <p:nvPr/>
        </p:nvSpPr>
        <p:spPr>
          <a:xfrm>
            <a:off x="449325" y="23382314"/>
            <a:ext cx="13249472" cy="10792816"/>
          </a:xfrm>
          <a:prstGeom prst="roundRect">
            <a:avLst>
              <a:gd name="adj" fmla="val 3492"/>
            </a:avLst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>
              <a:spcBef>
                <a:spcPts val="1600"/>
              </a:spcBef>
              <a:spcAft>
                <a:spcPts val="1600"/>
              </a:spcAft>
            </a:pPr>
            <a:r>
              <a:rPr kumimoji="1" lang="en-US" altLang="zh-CN" sz="6000" b="1" dirty="0">
                <a:solidFill>
                  <a:schemeClr val="accent1">
                    <a:lumMod val="50000"/>
                  </a:schemeClr>
                </a:solidFill>
                <a:ea typeface="Hei" pitchFamily="2" charset="-122"/>
                <a:cs typeface="Arial" panose="020B0604020202020204" pitchFamily="34" charset="0"/>
              </a:rPr>
              <a:t>System UI</a:t>
            </a:r>
            <a:endParaRPr kumimoji="1" lang="en-US" altLang="zh-CN" sz="4267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>
              <a:spcBef>
                <a:spcPts val="1600"/>
              </a:spcBef>
              <a:spcAft>
                <a:spcPts val="1600"/>
              </a:spcAft>
            </a:pPr>
            <a:endParaRPr kumimoji="1" lang="zh-CN" altLang="en-US" sz="4800" dirty="0">
              <a:solidFill>
                <a:schemeClr val="tx1"/>
              </a:solidFill>
              <a:ea typeface="Hei" pitchFamily="2" charset="-122"/>
              <a:cs typeface="Arial" panose="020B0604020202020204" pitchFamily="34" charset="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07377BD-2E9B-554D-9CC6-DAA87E4A0F6D}"/>
              </a:ext>
            </a:extLst>
          </p:cNvPr>
          <p:cNvGrpSpPr/>
          <p:nvPr/>
        </p:nvGrpSpPr>
        <p:grpSpPr>
          <a:xfrm>
            <a:off x="858434" y="25058591"/>
            <a:ext cx="12720446" cy="8480297"/>
            <a:chOff x="858434" y="25058591"/>
            <a:chExt cx="12720446" cy="848029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0C1D316-B5F6-7F45-A3B2-690260C5B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434" y="25058591"/>
              <a:ext cx="12720446" cy="8480297"/>
            </a:xfrm>
            <a:prstGeom prst="rect">
              <a:avLst/>
            </a:prstGeom>
          </p:spPr>
        </p:pic>
        <p:sp>
          <p:nvSpPr>
            <p:cNvPr id="3" name="上弧形箭头 2">
              <a:extLst>
                <a:ext uri="{FF2B5EF4-FFF2-40B4-BE49-F238E27FC236}">
                  <a16:creationId xmlns:a16="http://schemas.microsoft.com/office/drawing/2014/main" id="{8F442054-D08D-5043-B599-1B00153838D1}"/>
                </a:ext>
              </a:extLst>
            </p:cNvPr>
            <p:cNvSpPr/>
            <p:nvPr/>
          </p:nvSpPr>
          <p:spPr>
            <a:xfrm rot="10800000">
              <a:off x="5946032" y="27539232"/>
              <a:ext cx="3394488" cy="1114291"/>
            </a:xfrm>
            <a:prstGeom prst="curvedUpArrow">
              <a:avLst>
                <a:gd name="adj1" fmla="val 24369"/>
                <a:gd name="adj2" fmla="val 82389"/>
                <a:gd name="adj3" fmla="val 5039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91495BB7-D5C1-7C40-BB43-41F18DD9486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5021" y="29571396"/>
            <a:ext cx="7951939" cy="268991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E29FD92-75FA-EC45-A740-AE3517DBC48B}"/>
              </a:ext>
            </a:extLst>
          </p:cNvPr>
          <p:cNvSpPr/>
          <p:nvPr/>
        </p:nvSpPr>
        <p:spPr>
          <a:xfrm>
            <a:off x="17251288" y="11461111"/>
            <a:ext cx="1725596" cy="244827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FDCF208-3695-9A48-B66B-528F23834FDF}"/>
              </a:ext>
            </a:extLst>
          </p:cNvPr>
          <p:cNvSpPr/>
          <p:nvPr/>
        </p:nvSpPr>
        <p:spPr>
          <a:xfrm>
            <a:off x="27492625" y="10945430"/>
            <a:ext cx="1725596" cy="2448272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4" name="肘形连接符 13">
            <a:extLst>
              <a:ext uri="{FF2B5EF4-FFF2-40B4-BE49-F238E27FC236}">
                <a16:creationId xmlns:a16="http://schemas.microsoft.com/office/drawing/2014/main" id="{A6232034-AE62-1840-8684-B92155059F38}"/>
              </a:ext>
            </a:extLst>
          </p:cNvPr>
          <p:cNvCxnSpPr>
            <a:stCxn id="11" idx="2"/>
            <a:endCxn id="42" idx="2"/>
          </p:cNvCxnSpPr>
          <p:nvPr/>
        </p:nvCxnSpPr>
        <p:spPr>
          <a:xfrm rot="5400000" flipH="1" flipV="1">
            <a:off x="22976913" y="8530874"/>
            <a:ext cx="515681" cy="10241337"/>
          </a:xfrm>
          <a:prstGeom prst="bentConnector3">
            <a:avLst>
              <a:gd name="adj1" fmla="val -391580"/>
            </a:avLst>
          </a:prstGeom>
          <a:ln w="38100">
            <a:solidFill>
              <a:srgbClr val="FF0000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52E36E2F-F31A-5A43-A0B8-03FA2CF9A269}"/>
              </a:ext>
            </a:extLst>
          </p:cNvPr>
          <p:cNvSpPr txBox="1"/>
          <p:nvPr/>
        </p:nvSpPr>
        <p:spPr>
          <a:xfrm>
            <a:off x="18677577" y="15855665"/>
            <a:ext cx="94016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>
                <a:solidFill>
                  <a:srgbClr val="FF0000"/>
                </a:solidFill>
              </a:rPr>
              <a:t>Shifting the lightweight segmentation and </a:t>
            </a:r>
          </a:p>
          <a:p>
            <a:r>
              <a:rPr kumimoji="1" lang="en-US" altLang="zh-CN" sz="4000" dirty="0">
                <a:solidFill>
                  <a:srgbClr val="FF0000"/>
                </a:solidFill>
              </a:rPr>
              <a:t>fingerprinting operations to the client side. </a:t>
            </a:r>
            <a:endParaRPr lang="en-US" altLang="zh-CN" sz="4000" dirty="0">
              <a:solidFill>
                <a:srgbClr val="FF0000"/>
              </a:solidFill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B853BBD2-E3D8-9B4F-89C9-F18592E5518D}"/>
              </a:ext>
            </a:extLst>
          </p:cNvPr>
          <p:cNvSpPr/>
          <p:nvPr/>
        </p:nvSpPr>
        <p:spPr>
          <a:xfrm>
            <a:off x="20379974" y="9828857"/>
            <a:ext cx="1725596" cy="2448272"/>
          </a:xfrm>
          <a:prstGeom prst="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6BBEDDF-1BD4-6A49-B48F-FAF5EB1FFC1B}"/>
              </a:ext>
            </a:extLst>
          </p:cNvPr>
          <p:cNvSpPr/>
          <p:nvPr/>
        </p:nvSpPr>
        <p:spPr>
          <a:xfrm>
            <a:off x="23958388" y="9793234"/>
            <a:ext cx="1725596" cy="2448272"/>
          </a:xfrm>
          <a:prstGeom prst="rect">
            <a:avLst/>
          </a:prstGeom>
          <a:noFill/>
          <a:ln w="57150">
            <a:solidFill>
              <a:srgbClr val="0070C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1" name="肘形连接符 20">
            <a:extLst>
              <a:ext uri="{FF2B5EF4-FFF2-40B4-BE49-F238E27FC236}">
                <a16:creationId xmlns:a16="http://schemas.microsoft.com/office/drawing/2014/main" id="{99D6649C-ADE3-934C-B177-1F40FB223C7C}"/>
              </a:ext>
            </a:extLst>
          </p:cNvPr>
          <p:cNvCxnSpPr>
            <a:cxnSpLocks/>
            <a:stCxn id="49" idx="0"/>
            <a:endCxn id="48" idx="0"/>
          </p:cNvCxnSpPr>
          <p:nvPr/>
        </p:nvCxnSpPr>
        <p:spPr>
          <a:xfrm rot="16200000" flipH="1" flipV="1">
            <a:off x="23014167" y="8021838"/>
            <a:ext cx="35623" cy="3578414"/>
          </a:xfrm>
          <a:prstGeom prst="bentConnector3">
            <a:avLst>
              <a:gd name="adj1" fmla="val -1497353"/>
            </a:avLst>
          </a:prstGeom>
          <a:ln w="38100">
            <a:solidFill>
              <a:srgbClr val="0070C0"/>
            </a:solidFill>
            <a:prstDash val="lg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本框 57">
            <a:extLst>
              <a:ext uri="{FF2B5EF4-FFF2-40B4-BE49-F238E27FC236}">
                <a16:creationId xmlns:a16="http://schemas.microsoft.com/office/drawing/2014/main" id="{C8B4E594-081C-5947-BC3D-DE6D10205BBF}"/>
              </a:ext>
            </a:extLst>
          </p:cNvPr>
          <p:cNvSpPr txBox="1"/>
          <p:nvPr/>
        </p:nvSpPr>
        <p:spPr>
          <a:xfrm>
            <a:off x="18360758" y="7963011"/>
            <a:ext cx="97479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dirty="0">
                <a:solidFill>
                  <a:schemeClr val="accent5">
                    <a:lumMod val="75000"/>
                  </a:schemeClr>
                </a:solidFill>
              </a:rPr>
              <a:t>Moving the computation-intensive search and</a:t>
            </a:r>
          </a:p>
          <a:p>
            <a:r>
              <a:rPr kumimoji="1" lang="en-US" altLang="zh-CN" sz="4000" dirty="0">
                <a:solidFill>
                  <a:schemeClr val="accent5">
                    <a:lumMod val="75000"/>
                  </a:schemeClr>
                </a:solidFill>
              </a:rPr>
              <a:t> comparison operations to the server side.</a:t>
            </a:r>
            <a:endParaRPr lang="en-US" altLang="zh-CN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1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</TotalTime>
  <Words>367</Words>
  <Application>Microsoft Macintosh PowerPoint</Application>
  <PresentationFormat>自定义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等线</vt:lpstr>
      <vt:lpstr>等线 Light</vt:lpstr>
      <vt:lpstr>Hei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肖贺</dc:creator>
  <cp:lastModifiedBy>肖贺</cp:lastModifiedBy>
  <cp:revision>292</cp:revision>
  <cp:lastPrinted>2018-02-04T16:31:13Z</cp:lastPrinted>
  <dcterms:created xsi:type="dcterms:W3CDTF">2018-02-01T05:25:29Z</dcterms:created>
  <dcterms:modified xsi:type="dcterms:W3CDTF">2018-02-08T13:04:50Z</dcterms:modified>
</cp:coreProperties>
</file>